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2" r:id="rId4"/>
    <p:sldId id="263" r:id="rId5"/>
    <p:sldId id="259" r:id="rId6"/>
    <p:sldId id="261" r:id="rId7"/>
    <p:sldId id="264" r:id="rId8"/>
    <p:sldId id="267" r:id="rId9"/>
    <p:sldId id="265" r:id="rId10"/>
    <p:sldId id="266" r:id="rId11"/>
    <p:sldId id="270" r:id="rId12"/>
    <p:sldId id="269" r:id="rId13"/>
    <p:sldId id="260"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6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366B59-CCFF-4E1B-9FA4-5E1A0E29679B}" type="datetimeFigureOut">
              <a:rPr lang="en-US" smtClean="0"/>
              <a:pPr/>
              <a:t>4/27/2014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779643-F0E6-469D-A4CB-967028E30A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66B59-CCFF-4E1B-9FA4-5E1A0E29679B}"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66B59-CCFF-4E1B-9FA4-5E1A0E29679B}"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66B59-CCFF-4E1B-9FA4-5E1A0E29679B}"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366B59-CCFF-4E1B-9FA4-5E1A0E29679B}"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9643-F0E6-469D-A4CB-967028E30A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366B59-CCFF-4E1B-9FA4-5E1A0E29679B}"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366B59-CCFF-4E1B-9FA4-5E1A0E29679B}" type="datetimeFigureOut">
              <a:rPr lang="en-US" smtClean="0"/>
              <a:pPr/>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366B59-CCFF-4E1B-9FA4-5E1A0E29679B}" type="datetimeFigureOut">
              <a:rPr lang="en-US" smtClean="0"/>
              <a:pPr/>
              <a:t>4/27/2014</a:t>
            </a:fld>
            <a:endParaRPr lang="en-US"/>
          </a:p>
        </p:txBody>
      </p:sp>
      <p:sp>
        <p:nvSpPr>
          <p:cNvPr id="8" name="Slide Number Placeholder 7"/>
          <p:cNvSpPr>
            <a:spLocks noGrp="1"/>
          </p:cNvSpPr>
          <p:nvPr>
            <p:ph type="sldNum" sz="quarter" idx="11"/>
          </p:nvPr>
        </p:nvSpPr>
        <p:spPr/>
        <p:txBody>
          <a:bodyPr/>
          <a:lstStyle/>
          <a:p>
            <a:fld id="{33779643-F0E6-469D-A4CB-967028E30AA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66B59-CCFF-4E1B-9FA4-5E1A0E29679B}" type="datetimeFigureOut">
              <a:rPr lang="en-US" smtClean="0"/>
              <a:pPr/>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366B59-CCFF-4E1B-9FA4-5E1A0E29679B}"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3779643-F0E6-469D-A4CB-967028E30A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7366B59-CCFF-4E1B-9FA4-5E1A0E29679B}"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79643-F0E6-469D-A4CB-967028E30A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7366B59-CCFF-4E1B-9FA4-5E1A0E29679B}" type="datetimeFigureOut">
              <a:rPr lang="en-US" smtClean="0"/>
              <a:pPr/>
              <a:t>4/27/2014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3779643-F0E6-469D-A4CB-967028E30AA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Drug </a:t>
            </a:r>
            <a:r>
              <a:rPr lang="en-US" dirty="0" smtClean="0"/>
              <a:t>Addiction</a:t>
            </a:r>
            <a:r>
              <a:rPr dirty="0" smtClean="0"/>
              <a:t> and its effects on Others and Society</a:t>
            </a:r>
            <a:endParaRPr lang="en-US" dirty="0"/>
          </a:p>
        </p:txBody>
      </p:sp>
      <p:sp>
        <p:nvSpPr>
          <p:cNvPr id="3" name="Subtitle 2"/>
          <p:cNvSpPr>
            <a:spLocks noGrp="1"/>
          </p:cNvSpPr>
          <p:nvPr>
            <p:ph type="subTitle" idx="1"/>
          </p:nvPr>
        </p:nvSpPr>
        <p:spPr/>
        <p:txBody>
          <a:bodyPr/>
          <a:lstStyle/>
          <a:p>
            <a:r>
              <a:rPr lang="en-US" dirty="0" smtClean="0"/>
              <a:t>Dantereus James</a:t>
            </a:r>
          </a:p>
          <a:p>
            <a:r>
              <a:rPr lang="en-US" dirty="0" smtClean="0"/>
              <a:t>Honors English 4</a:t>
            </a:r>
          </a:p>
          <a:p>
            <a:r>
              <a:rPr lang="en-US" dirty="0" smtClean="0"/>
              <a:t>Ms.Halverson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Heroin</a:t>
            </a:r>
            <a:endParaRPr lang="en-US" dirty="0"/>
          </a:p>
        </p:txBody>
      </p:sp>
      <p:sp>
        <p:nvSpPr>
          <p:cNvPr id="3" name="Content Placeholder 2"/>
          <p:cNvSpPr>
            <a:spLocks noGrp="1"/>
          </p:cNvSpPr>
          <p:nvPr>
            <p:ph idx="1"/>
          </p:nvPr>
        </p:nvSpPr>
        <p:spPr/>
        <p:txBody>
          <a:bodyPr>
            <a:normAutofit/>
          </a:bodyPr>
          <a:lstStyle/>
          <a:p>
            <a:r>
              <a:rPr lang="en-US" sz="2400" dirty="0" smtClean="0"/>
              <a:t>Heroin produces a "downer" effect that rapidly induces a state of relaxation and euphoria</a:t>
            </a:r>
          </a:p>
          <a:p>
            <a:endParaRPr lang="en-US" sz="2400" dirty="0" smtClean="0"/>
          </a:p>
          <a:p>
            <a:r>
              <a:rPr lang="en-US" sz="2400" dirty="0" smtClean="0"/>
              <a:t> Like other opiates, heroin use blocks the brain's ability to perceive pain. </a:t>
            </a:r>
          </a:p>
          <a:p>
            <a:endParaRPr lang="en-US" sz="2400" dirty="0" smtClean="0"/>
          </a:p>
          <a:p>
            <a:r>
              <a:rPr lang="en-US" sz="2400" dirty="0" smtClean="0"/>
              <a:t>Comes from the poppy seed. Poppy flowers were discovered as early as 3400 BC, the opium poppy flowers were grown and harvested in Mesopotamia.</a:t>
            </a:r>
            <a:endParaRPr lang="en-US" sz="2400" dirty="0"/>
          </a:p>
        </p:txBody>
      </p:sp>
      <p:pic>
        <p:nvPicPr>
          <p:cNvPr id="23554" name="Picture 2" descr="http://drugaware.com.au/portals/0/Media/DrugInformation/Heroin/heroin6.jpg"/>
          <p:cNvPicPr>
            <a:picLocks noChangeAspect="1" noChangeArrowheads="1"/>
          </p:cNvPicPr>
          <p:nvPr/>
        </p:nvPicPr>
        <p:blipFill>
          <a:blip r:embed="rId2" cstate="print"/>
          <a:srcRect/>
          <a:stretch>
            <a:fillRect/>
          </a:stretch>
        </p:blipFill>
        <p:spPr bwMode="auto">
          <a:xfrm>
            <a:off x="6248400" y="4876800"/>
            <a:ext cx="2628900" cy="188404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the Body</a:t>
            </a:r>
            <a:endParaRPr lang="en-US" dirty="0"/>
          </a:p>
        </p:txBody>
      </p:sp>
      <p:sp>
        <p:nvSpPr>
          <p:cNvPr id="3" name="Content Placeholder 2"/>
          <p:cNvSpPr>
            <a:spLocks noGrp="1"/>
          </p:cNvSpPr>
          <p:nvPr>
            <p:ph idx="1"/>
          </p:nvPr>
        </p:nvSpPr>
        <p:spPr/>
        <p:txBody>
          <a:bodyPr>
            <a:normAutofit/>
          </a:bodyPr>
          <a:lstStyle/>
          <a:p>
            <a:r>
              <a:rPr lang="en-US" sz="2000" dirty="0" smtClean="0"/>
              <a:t>Marijuana </a:t>
            </a:r>
            <a:r>
              <a:rPr lang="en-US" sz="2000" dirty="0"/>
              <a:t>affects brain development, and when it is used heavily by young people, its effects on thinking and memory may last a long time or even be permanent</a:t>
            </a:r>
            <a:r>
              <a:rPr lang="en-US" sz="2000" dirty="0" smtClean="0"/>
              <a:t>.</a:t>
            </a:r>
          </a:p>
          <a:p>
            <a:endParaRPr lang="en-US" sz="2000" dirty="0"/>
          </a:p>
          <a:p>
            <a:r>
              <a:rPr lang="en-US" sz="2000" dirty="0" smtClean="0"/>
              <a:t> </a:t>
            </a:r>
            <a:r>
              <a:rPr lang="en-US" sz="2000" dirty="0"/>
              <a:t>Cocaine is a strong central nervous system stimulant that increases levels of the neurotransmitter dopamine in brain circuits regulating pleasure and movement</a:t>
            </a:r>
            <a:r>
              <a:rPr lang="en-US" sz="2000" dirty="0" smtClean="0"/>
              <a:t>.</a:t>
            </a:r>
          </a:p>
          <a:p>
            <a:endParaRPr lang="en-US" sz="2000" dirty="0"/>
          </a:p>
          <a:p>
            <a:r>
              <a:rPr lang="en-US" sz="2000" dirty="0"/>
              <a:t>When </a:t>
            </a:r>
            <a:r>
              <a:rPr lang="en-US" sz="2000" dirty="0" smtClean="0"/>
              <a:t>heroine  </a:t>
            </a:r>
            <a:r>
              <a:rPr lang="en-US" sz="2000" dirty="0"/>
              <a:t>enters the brain, heroin is converted back into morphine, which binds to molecules on cells known as opioid receptors</a:t>
            </a:r>
            <a:r>
              <a:rPr lang="en-US" sz="2000" dirty="0" smtClean="0"/>
              <a:t>. </a:t>
            </a:r>
            <a:r>
              <a:rPr lang="en-US" sz="2000"/>
              <a:t>Opioid receptors are also located in the brain stem, which controls automatic processes critical for life, such as blood pressure, arousal, and respiration.</a:t>
            </a:r>
            <a:endParaRPr lang="en-US" sz="2000" dirty="0"/>
          </a:p>
        </p:txBody>
      </p:sp>
    </p:spTree>
    <p:extLst>
      <p:ext uri="{BB962C8B-B14F-4D97-AF65-F5344CB8AC3E}">
        <p14:creationId xmlns:p14="http://schemas.microsoft.com/office/powerpoint/2010/main" val="484543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 </a:t>
            </a:r>
            <a:endParaRPr lang="en-US" dirty="0"/>
          </a:p>
        </p:txBody>
      </p:sp>
      <p:sp>
        <p:nvSpPr>
          <p:cNvPr id="3" name="Content Placeholder 2"/>
          <p:cNvSpPr>
            <a:spLocks noGrp="1"/>
          </p:cNvSpPr>
          <p:nvPr>
            <p:ph idx="1"/>
          </p:nvPr>
        </p:nvSpPr>
        <p:spPr/>
        <p:txBody>
          <a:bodyPr>
            <a:normAutofit/>
          </a:bodyPr>
          <a:lstStyle/>
          <a:p>
            <a:r>
              <a:rPr lang="en-US" sz="2000" dirty="0" smtClean="0"/>
              <a:t>The Drug Enforcement Administration was created by President Richard Nixon through an Executive Order in July 1973 in order to establish a single unified command to combat "an all-out global war on the drug menace." At its outset, DEA had 1,470 Special Agents and a budget of less than $75 million. </a:t>
            </a:r>
          </a:p>
          <a:p>
            <a:endParaRPr lang="en-US" sz="2000" dirty="0" smtClean="0"/>
          </a:p>
          <a:p>
            <a:r>
              <a:rPr lang="en-US" sz="2000" dirty="0" smtClean="0"/>
              <a:t>Today, the DEA has nearly 5,000 Special Agents and a budget of $2.02 billion</a:t>
            </a:r>
            <a:r>
              <a:rPr lang="en-US" dirty="0" smtClean="0"/>
              <a:t>.</a:t>
            </a:r>
            <a:endParaRPr lang="en-US" dirty="0"/>
          </a:p>
        </p:txBody>
      </p:sp>
      <p:pic>
        <p:nvPicPr>
          <p:cNvPr id="3074" name="Picture 2" descr="http://i.kinja-img.com/gawker-media/image/upload/s--41dhyv7R--/17nn1tnz47kjgjpg.jpg"/>
          <p:cNvPicPr>
            <a:picLocks noChangeAspect="1" noChangeArrowheads="1"/>
          </p:cNvPicPr>
          <p:nvPr/>
        </p:nvPicPr>
        <p:blipFill>
          <a:blip r:embed="rId2" cstate="print"/>
          <a:srcRect/>
          <a:stretch>
            <a:fillRect/>
          </a:stretch>
        </p:blipFill>
        <p:spPr bwMode="auto">
          <a:xfrm>
            <a:off x="5257800" y="4572000"/>
            <a:ext cx="3522133" cy="1981200"/>
          </a:xfrm>
          <a:prstGeom prst="rect">
            <a:avLst/>
          </a:prstGeom>
          <a:noFill/>
        </p:spPr>
      </p:pic>
      <p:pic>
        <p:nvPicPr>
          <p:cNvPr id="3078" name="Picture 6" descr="http://www.blacktalkradionetwork.com/wp-content/uploads/2014/01/dea.jpg"/>
          <p:cNvPicPr>
            <a:picLocks noChangeAspect="1" noChangeArrowheads="1"/>
          </p:cNvPicPr>
          <p:nvPr/>
        </p:nvPicPr>
        <p:blipFill>
          <a:blip r:embed="rId3" cstate="print"/>
          <a:srcRect/>
          <a:stretch>
            <a:fillRect/>
          </a:stretch>
        </p:blipFill>
        <p:spPr bwMode="auto">
          <a:xfrm>
            <a:off x="2133600" y="4724400"/>
            <a:ext cx="2616200" cy="196215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Overview</a:t>
            </a:r>
            <a:endParaRPr lang="en-US" dirty="0"/>
          </a:p>
        </p:txBody>
      </p:sp>
      <p:sp>
        <p:nvSpPr>
          <p:cNvPr id="3" name="Content Placeholder 2"/>
          <p:cNvSpPr>
            <a:spLocks noGrp="1"/>
          </p:cNvSpPr>
          <p:nvPr>
            <p:ph idx="1"/>
          </p:nvPr>
        </p:nvSpPr>
        <p:spPr/>
        <p:txBody>
          <a:bodyPr/>
          <a:lstStyle/>
          <a:p>
            <a:r>
              <a:rPr lang="en-US" dirty="0" smtClean="0"/>
              <a:t>I will be making a website to inform people of the dangers and outcomes of using drugs.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Autofit/>
          </a:bodyPr>
          <a:lstStyle/>
          <a:p>
            <a:r>
              <a:rPr lang="en-US" sz="1700" dirty="0" smtClean="0"/>
              <a:t>"MISSION: The Addict Experience Explained By Neuroscience." </a:t>
            </a:r>
            <a:r>
              <a:rPr lang="en-US" sz="1700" i="1" dirty="0" smtClean="0"/>
              <a:t>Addict Science Home </a:t>
            </a:r>
            <a:r>
              <a:rPr lang="en-US" sz="1700" i="1" dirty="0" err="1" smtClean="0"/>
              <a:t>Comments</a:t>
            </a:r>
            <a:r>
              <a:rPr lang="en-US" sz="1700" dirty="0" err="1" smtClean="0"/>
              <a:t>.N.p.,n.d</a:t>
            </a:r>
            <a:r>
              <a:rPr lang="en-US" sz="1700" dirty="0" smtClean="0"/>
              <a:t>. Web. 14 Mar. 2013. </a:t>
            </a:r>
          </a:p>
          <a:p>
            <a:r>
              <a:rPr lang="en-US" sz="1700" dirty="0" smtClean="0"/>
              <a:t>"Get Help Today! Call 877-378-6407 or Request A Confidential Assessment." </a:t>
            </a:r>
            <a:r>
              <a:rPr lang="en-US" sz="1700" i="1" dirty="0" smtClean="0"/>
              <a:t>Drug Addiction </a:t>
            </a:r>
            <a:r>
              <a:rPr lang="en-US" sz="1700" i="1" dirty="0" err="1" smtClean="0"/>
              <a:t>Treatment</a:t>
            </a:r>
            <a:r>
              <a:rPr lang="en-US" sz="1700" dirty="0" err="1" smtClean="0"/>
              <a:t>.N.p.,n.d</a:t>
            </a:r>
            <a:r>
              <a:rPr lang="en-US" sz="1700" dirty="0" smtClean="0"/>
              <a:t>. Web. 14 Mar. 2013. </a:t>
            </a:r>
          </a:p>
          <a:p>
            <a:r>
              <a:rPr lang="en-US" sz="1700" dirty="0" smtClean="0"/>
              <a:t>"Effects of Substance Abuse on Families."</a:t>
            </a:r>
            <a:r>
              <a:rPr lang="en-US" sz="1700" i="1" dirty="0" smtClean="0"/>
              <a:t>Chicagotribune.com</a:t>
            </a:r>
            <a:r>
              <a:rPr lang="en-US" sz="1700" dirty="0" smtClean="0"/>
              <a:t>. </a:t>
            </a:r>
            <a:r>
              <a:rPr lang="en-US" sz="1700" dirty="0" err="1" smtClean="0"/>
              <a:t>N.p</a:t>
            </a:r>
            <a:r>
              <a:rPr lang="en-US" sz="1700" dirty="0" smtClean="0"/>
              <a:t>., </a:t>
            </a:r>
            <a:r>
              <a:rPr lang="en-US" sz="1700" dirty="0" err="1" smtClean="0"/>
              <a:t>n.d</a:t>
            </a:r>
            <a:r>
              <a:rPr lang="en-US" sz="1700" dirty="0" smtClean="0"/>
              <a:t>. Web. 14 Mar. 2013. </a:t>
            </a:r>
          </a:p>
          <a:p>
            <a:r>
              <a:rPr lang="en-US" sz="1700" dirty="0" smtClean="0"/>
              <a:t>"Ben </a:t>
            </a:r>
            <a:r>
              <a:rPr lang="en-US" sz="1700" dirty="0" err="1" smtClean="0"/>
              <a:t>Goldacre</a:t>
            </a:r>
            <a:r>
              <a:rPr lang="en-US" sz="1700" dirty="0" smtClean="0"/>
              <a:t>: What Doctors Don't Know about the Drugs They Prescribe." </a:t>
            </a:r>
            <a:r>
              <a:rPr lang="en-US" sz="1700" i="1" dirty="0" smtClean="0"/>
              <a:t>TED: Ideas worth Spreading</a:t>
            </a:r>
            <a:r>
              <a:rPr lang="en-US" sz="1700" dirty="0" smtClean="0"/>
              <a:t>. </a:t>
            </a:r>
            <a:r>
              <a:rPr lang="en-US" sz="1700" dirty="0" err="1" smtClean="0"/>
              <a:t>N.p</a:t>
            </a:r>
            <a:r>
              <a:rPr lang="en-US" sz="1700" dirty="0" smtClean="0"/>
              <a:t>., </a:t>
            </a:r>
            <a:r>
              <a:rPr lang="en-US" sz="1700" dirty="0" err="1" smtClean="0"/>
              <a:t>n.d</a:t>
            </a:r>
            <a:r>
              <a:rPr lang="en-US" sz="1700" dirty="0" smtClean="0"/>
              <a:t>. Web. 14 Mar. 2013. </a:t>
            </a:r>
          </a:p>
          <a:p>
            <a:r>
              <a:rPr lang="en-US" sz="1700" dirty="0" smtClean="0"/>
              <a:t>"Trends &amp; Statistics."</a:t>
            </a:r>
            <a:r>
              <a:rPr lang="en-US" sz="1700" i="1" dirty="0" smtClean="0"/>
              <a:t>National Institute on Drug </a:t>
            </a:r>
            <a:r>
              <a:rPr lang="en-US" sz="1700" i="1" dirty="0" err="1" smtClean="0"/>
              <a:t>Abuse</a:t>
            </a:r>
            <a:r>
              <a:rPr lang="en-US" sz="1700" dirty="0" err="1" smtClean="0"/>
              <a:t>.N.p.,n.d</a:t>
            </a:r>
            <a:r>
              <a:rPr lang="en-US" sz="1700" dirty="0" smtClean="0"/>
              <a:t>. Web. 14 Mar. 2013.</a:t>
            </a:r>
          </a:p>
          <a:p>
            <a:r>
              <a:rPr lang="en-US" sz="1700" dirty="0" smtClean="0"/>
              <a:t>"Prescription Drug Abuse: A Fast-Growing Problem." </a:t>
            </a:r>
            <a:r>
              <a:rPr lang="en-US" sz="1700" i="1" dirty="0" smtClean="0"/>
              <a:t>Google </a:t>
            </a:r>
            <a:r>
              <a:rPr lang="en-US" sz="1700" i="1" dirty="0" err="1" smtClean="0"/>
              <a:t>Images</a:t>
            </a:r>
            <a:r>
              <a:rPr lang="en-US" sz="1700" dirty="0" err="1" smtClean="0"/>
              <a:t>.N.p</a:t>
            </a:r>
            <a:r>
              <a:rPr lang="en-US" sz="1700" dirty="0" smtClean="0"/>
              <a:t>., </a:t>
            </a:r>
            <a:r>
              <a:rPr lang="en-US" sz="1700" dirty="0" err="1" smtClean="0"/>
              <a:t>n.d</a:t>
            </a:r>
            <a:r>
              <a:rPr lang="en-US" sz="1700" dirty="0" smtClean="0"/>
              <a:t>. Web. 10 Apr. 2013</a:t>
            </a:r>
          </a:p>
          <a:p>
            <a:r>
              <a:rPr lang="en-US" sz="1700" dirty="0" smtClean="0"/>
              <a:t>"Drug-Induced Diseases."</a:t>
            </a:r>
            <a:r>
              <a:rPr lang="en-US" sz="1700" i="1" dirty="0" smtClean="0"/>
              <a:t>WorstPills.org -</a:t>
            </a:r>
            <a:r>
              <a:rPr lang="en-US" sz="1700" dirty="0" smtClean="0"/>
              <a:t>.</a:t>
            </a:r>
            <a:r>
              <a:rPr lang="en-US" sz="1700" dirty="0" err="1" smtClean="0"/>
              <a:t>N.p</a:t>
            </a:r>
            <a:r>
              <a:rPr lang="en-US" sz="1700" dirty="0" smtClean="0"/>
              <a:t>., </a:t>
            </a:r>
            <a:r>
              <a:rPr lang="en-US" sz="1700" dirty="0" err="1" smtClean="0"/>
              <a:t>n.d</a:t>
            </a:r>
            <a:r>
              <a:rPr lang="en-US" sz="1700" dirty="0" smtClean="0"/>
              <a:t>. Web. 04 Apr. 2013</a:t>
            </a:r>
          </a:p>
          <a:p>
            <a:endParaRPr lang="en-US" sz="1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normAutofit lnSpcReduction="10000"/>
          </a:bodyPr>
          <a:lstStyle/>
          <a:p>
            <a:pPr>
              <a:buNone/>
            </a:pPr>
            <a:r>
              <a:rPr lang="en-US" sz="1800" dirty="0" smtClean="0"/>
              <a:t>Thesis: drug addicts affect more than just themselves but also the people around that person and society. Also the government should monitor their citizens better.</a:t>
            </a:r>
          </a:p>
          <a:p>
            <a:pPr>
              <a:buNone/>
            </a:pPr>
            <a:endParaRPr lang="en-US" sz="1800" dirty="0" smtClean="0"/>
          </a:p>
          <a:p>
            <a:r>
              <a:rPr lang="en-US" sz="1800" dirty="0" smtClean="0"/>
              <a:t>My Goal</a:t>
            </a:r>
          </a:p>
          <a:p>
            <a:r>
              <a:rPr lang="en-US" sz="1800" dirty="0" smtClean="0"/>
              <a:t>What exactly is drug addict?</a:t>
            </a:r>
          </a:p>
          <a:p>
            <a:r>
              <a:rPr lang="en-US" sz="1800" dirty="0" smtClean="0"/>
              <a:t>History of The Big Three</a:t>
            </a:r>
          </a:p>
          <a:p>
            <a:r>
              <a:rPr lang="en-US" sz="1800" dirty="0" smtClean="0"/>
              <a:t>Chart</a:t>
            </a:r>
          </a:p>
          <a:p>
            <a:r>
              <a:rPr lang="en-US" sz="1800" dirty="0" smtClean="0"/>
              <a:t>Modern Drugs </a:t>
            </a:r>
          </a:p>
          <a:p>
            <a:r>
              <a:rPr lang="en-US" sz="1800" dirty="0" smtClean="0"/>
              <a:t>Marijuana</a:t>
            </a:r>
          </a:p>
          <a:p>
            <a:r>
              <a:rPr lang="en-US" sz="1800" dirty="0" smtClean="0"/>
              <a:t>Cocaine</a:t>
            </a:r>
          </a:p>
          <a:p>
            <a:r>
              <a:rPr lang="en-US" sz="1800" dirty="0" smtClean="0"/>
              <a:t>Heroine</a:t>
            </a:r>
          </a:p>
          <a:p>
            <a:r>
              <a:rPr lang="en-US" sz="1800" dirty="0" smtClean="0"/>
              <a:t>DEA </a:t>
            </a:r>
          </a:p>
          <a:p>
            <a:r>
              <a:rPr lang="en-US" sz="1800" dirty="0" smtClean="0"/>
              <a:t>Product</a:t>
            </a:r>
          </a:p>
          <a:p>
            <a:r>
              <a:rPr lang="en-US" sz="1800" dirty="0" smtClean="0"/>
              <a:t>Work Cited</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Goal</a:t>
            </a:r>
            <a:endParaRPr lang="en-US" dirty="0"/>
          </a:p>
        </p:txBody>
      </p:sp>
      <p:sp>
        <p:nvSpPr>
          <p:cNvPr id="3" name="Content Placeholder 2"/>
          <p:cNvSpPr>
            <a:spLocks noGrp="1"/>
          </p:cNvSpPr>
          <p:nvPr>
            <p:ph idx="1"/>
          </p:nvPr>
        </p:nvSpPr>
        <p:spPr/>
        <p:txBody>
          <a:bodyPr/>
          <a:lstStyle/>
          <a:p>
            <a:r>
              <a:rPr lang="en-US" dirty="0" smtClean="0"/>
              <a:t>My goal is to inform you about the origin of drugs and the effects on people and society rather than the one’s that you ma already know.</a:t>
            </a:r>
          </a:p>
          <a:p>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drug addict?</a:t>
            </a:r>
            <a:endParaRPr lang="en-US" dirty="0"/>
          </a:p>
        </p:txBody>
      </p:sp>
      <p:sp>
        <p:nvSpPr>
          <p:cNvPr id="3" name="Content Placeholder 2"/>
          <p:cNvSpPr>
            <a:spLocks noGrp="1"/>
          </p:cNvSpPr>
          <p:nvPr>
            <p:ph idx="1"/>
          </p:nvPr>
        </p:nvSpPr>
        <p:spPr/>
        <p:txBody>
          <a:bodyPr/>
          <a:lstStyle/>
          <a:p>
            <a:r>
              <a:rPr lang="en-US" dirty="0" smtClean="0"/>
              <a:t>A drug addict is someone who has compulsive and, at times, uncontrollable drug cravings, seeking for drugs in every way that a person knows how.</a:t>
            </a:r>
          </a:p>
          <a:p>
            <a:endParaRPr lang="en-US" dirty="0" smtClean="0"/>
          </a:p>
          <a:p>
            <a:endParaRPr lang="en-US" dirty="0" smtClean="0"/>
          </a:p>
          <a:p>
            <a:endParaRPr lang="en-US" dirty="0"/>
          </a:p>
        </p:txBody>
      </p:sp>
      <p:pic>
        <p:nvPicPr>
          <p:cNvPr id="2050" name="Picture 2" descr="http://www.nobledrugstore.com/blog/wp-content/uploads/2011/07/drug-addiction.jpg"/>
          <p:cNvPicPr>
            <a:picLocks noChangeAspect="1" noChangeArrowheads="1"/>
          </p:cNvPicPr>
          <p:nvPr/>
        </p:nvPicPr>
        <p:blipFill>
          <a:blip r:embed="rId2" cstate="print"/>
          <a:srcRect/>
          <a:stretch>
            <a:fillRect/>
          </a:stretch>
        </p:blipFill>
        <p:spPr bwMode="auto">
          <a:xfrm>
            <a:off x="6096000" y="4495800"/>
            <a:ext cx="2213413" cy="1473668"/>
          </a:xfrm>
          <a:prstGeom prst="rect">
            <a:avLst/>
          </a:prstGeom>
          <a:noFill/>
        </p:spPr>
      </p:pic>
      <p:pic>
        <p:nvPicPr>
          <p:cNvPr id="2052" name="Picture 4" descr="http://st1.health.india.com/wp-content/uploads/2012/05/drug-addiction.jpg"/>
          <p:cNvPicPr>
            <a:picLocks noChangeAspect="1" noChangeArrowheads="1"/>
          </p:cNvPicPr>
          <p:nvPr/>
        </p:nvPicPr>
        <p:blipFill>
          <a:blip r:embed="rId3" cstate="print"/>
          <a:srcRect/>
          <a:stretch>
            <a:fillRect/>
          </a:stretch>
        </p:blipFill>
        <p:spPr bwMode="auto">
          <a:xfrm>
            <a:off x="3352800" y="4724400"/>
            <a:ext cx="2590800" cy="1378974"/>
          </a:xfrm>
          <a:prstGeom prst="rect">
            <a:avLst/>
          </a:prstGeom>
          <a:noFill/>
        </p:spPr>
      </p:pic>
      <p:pic>
        <p:nvPicPr>
          <p:cNvPr id="2054" name="Picture 6" descr="http://www.rawa.org/temp/runews/data/upimages/boy_addicted_afghanistan_taking_drugs.jpg"/>
          <p:cNvPicPr>
            <a:picLocks noChangeAspect="1" noChangeArrowheads="1"/>
          </p:cNvPicPr>
          <p:nvPr/>
        </p:nvPicPr>
        <p:blipFill>
          <a:blip r:embed="rId4" cstate="print"/>
          <a:srcRect/>
          <a:stretch>
            <a:fillRect/>
          </a:stretch>
        </p:blipFill>
        <p:spPr bwMode="auto">
          <a:xfrm>
            <a:off x="609600" y="4191000"/>
            <a:ext cx="2543175" cy="20247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Three</a:t>
            </a:r>
            <a:endParaRPr lang="en-US" dirty="0"/>
          </a:p>
        </p:txBody>
      </p:sp>
      <p:sp>
        <p:nvSpPr>
          <p:cNvPr id="3" name="Content Placeholder 2"/>
          <p:cNvSpPr>
            <a:spLocks noGrp="1"/>
          </p:cNvSpPr>
          <p:nvPr>
            <p:ph idx="1"/>
          </p:nvPr>
        </p:nvSpPr>
        <p:spPr/>
        <p:txBody>
          <a:bodyPr>
            <a:normAutofit/>
          </a:bodyPr>
          <a:lstStyle/>
          <a:p>
            <a:pPr>
              <a:buNone/>
            </a:pPr>
            <a:endParaRPr lang="en-US" b="1" dirty="0" smtClean="0"/>
          </a:p>
          <a:p>
            <a:r>
              <a:rPr lang="en-US" sz="1900" dirty="0" smtClean="0"/>
              <a:t>In 1612 John Rolfe planted and sold the world’s first “drugs” </a:t>
            </a:r>
          </a:p>
          <a:p>
            <a:r>
              <a:rPr lang="en-US" sz="1900" dirty="0" smtClean="0"/>
              <a:t>"Big Three” the three most important drugs in American history. They are alcohol, tobacco and caffeine.</a:t>
            </a:r>
            <a:br>
              <a:rPr lang="en-US" sz="1900" dirty="0" smtClean="0"/>
            </a:br>
            <a:endParaRPr lang="en-US" sz="1900" dirty="0" smtClean="0"/>
          </a:p>
          <a:p>
            <a:r>
              <a:rPr lang="en-US" sz="1900" dirty="0" smtClean="0"/>
              <a:t>If that threesome seems shocking, it's because those three drugs are so universal in our society that we often don't even think of them as drugs at all. They are so widely used, and so accepted in our society, that users of the "Big Three" usually don't face the social stigma (to say nothing of the criminal sanctions) suffered by users of illegal drugs like marijuana or cocaine. Habitual users of the "Big Three" drugs almost certainly don't think of themselves as drug addicts.</a:t>
            </a:r>
          </a:p>
          <a:p>
            <a:endParaRPr lang="en-US" sz="1900" dirty="0" smtClean="0"/>
          </a:p>
          <a:p>
            <a:endParaRPr lang="en-US" dirty="0" smtClean="0"/>
          </a:p>
          <a:p>
            <a:endParaRPr lang="en-US" dirty="0"/>
          </a:p>
        </p:txBody>
      </p:sp>
      <p:pic>
        <p:nvPicPr>
          <p:cNvPr id="1026" name="Picture 2" descr="http://t0.gstatic.com/images?q=tbn:ANd9GcRRz5htGUqvyGElY7Ksxu2pZxKwwh9SkJJdmlR8v3nlB4d9StIDzA"/>
          <p:cNvPicPr>
            <a:picLocks noChangeAspect="1" noChangeArrowheads="1"/>
          </p:cNvPicPr>
          <p:nvPr/>
        </p:nvPicPr>
        <p:blipFill>
          <a:blip r:embed="rId2" cstate="print"/>
          <a:srcRect/>
          <a:stretch>
            <a:fillRect/>
          </a:stretch>
        </p:blipFill>
        <p:spPr bwMode="auto">
          <a:xfrm>
            <a:off x="6096000" y="0"/>
            <a:ext cx="3048000" cy="2032000"/>
          </a:xfrm>
          <a:prstGeom prst="rect">
            <a:avLst/>
          </a:prstGeom>
          <a:noFill/>
        </p:spPr>
      </p:pic>
      <p:pic>
        <p:nvPicPr>
          <p:cNvPr id="1028" name="Picture 4" descr="http://www.aldanoub.com/files/4513/4790/2644/6.jpg"/>
          <p:cNvPicPr>
            <a:picLocks noChangeAspect="1" noChangeArrowheads="1"/>
          </p:cNvPicPr>
          <p:nvPr/>
        </p:nvPicPr>
        <p:blipFill>
          <a:blip r:embed="rId3" cstate="print"/>
          <a:srcRect/>
          <a:stretch>
            <a:fillRect/>
          </a:stretch>
        </p:blipFill>
        <p:spPr bwMode="auto">
          <a:xfrm>
            <a:off x="7086600" y="5314950"/>
            <a:ext cx="2057400" cy="1543050"/>
          </a:xfrm>
          <a:prstGeom prst="rect">
            <a:avLst/>
          </a:prstGeom>
          <a:noFill/>
        </p:spPr>
      </p:pic>
      <p:pic>
        <p:nvPicPr>
          <p:cNvPr id="1030" name="Picture 6" descr="http://media.salon.com/2012/12/liquor-1221-1280x960.jpg"/>
          <p:cNvPicPr>
            <a:picLocks noChangeAspect="1" noChangeArrowheads="1"/>
          </p:cNvPicPr>
          <p:nvPr/>
        </p:nvPicPr>
        <p:blipFill>
          <a:blip r:embed="rId4" cstate="print"/>
          <a:srcRect/>
          <a:stretch>
            <a:fillRect/>
          </a:stretch>
        </p:blipFill>
        <p:spPr bwMode="auto">
          <a:xfrm>
            <a:off x="3886200" y="228600"/>
            <a:ext cx="2108542" cy="15803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a:t>
            </a:r>
            <a:endParaRPr lang="en-US" dirty="0"/>
          </a:p>
        </p:txBody>
      </p:sp>
      <p:pic>
        <p:nvPicPr>
          <p:cNvPr id="6" name="Content Placeholder 5"/>
          <p:cNvPicPr>
            <a:picLocks noGrp="1"/>
          </p:cNvPicPr>
          <p:nvPr>
            <p:ph idx="1"/>
          </p:nvPr>
        </p:nvPicPr>
        <p:blipFill>
          <a:blip r:embed="rId2" cstate="print"/>
          <a:srcRect l="3419" t="12251" r="1282" b="12251"/>
          <a:stretch>
            <a:fillRect/>
          </a:stretch>
        </p:blipFill>
        <p:spPr>
          <a:xfrm>
            <a:off x="1066800" y="2971800"/>
            <a:ext cx="6248400" cy="3505200"/>
          </a:xfrm>
          <a:prstGeom prst="rect">
            <a:avLst/>
          </a:prstGeom>
        </p:spPr>
      </p:pic>
      <p:sp>
        <p:nvSpPr>
          <p:cNvPr id="8" name="TextBox 7"/>
          <p:cNvSpPr txBox="1"/>
          <p:nvPr/>
        </p:nvSpPr>
        <p:spPr>
          <a:xfrm>
            <a:off x="685800" y="1371600"/>
            <a:ext cx="7543800" cy="1200329"/>
          </a:xfrm>
          <a:prstGeom prst="rect">
            <a:avLst/>
          </a:prstGeom>
          <a:noFill/>
        </p:spPr>
        <p:txBody>
          <a:bodyPr wrap="square" rtlCol="0">
            <a:spAutoFit/>
          </a:bodyPr>
          <a:lstStyle/>
          <a:p>
            <a:r>
              <a:rPr lang="en-US" dirty="0" smtClean="0"/>
              <a:t>I created this chart from information that was conducted In 2009. Approximately 7 million people were current users of prescription pain relievers, stimulants, and antidepressants but not for valid medical reasons which was 2.8 percent of the U.S. population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Drugs</a:t>
            </a:r>
            <a:endParaRPr lang="en-US" dirty="0"/>
          </a:p>
        </p:txBody>
      </p:sp>
      <p:sp>
        <p:nvSpPr>
          <p:cNvPr id="3" name="Content Placeholder 2"/>
          <p:cNvSpPr>
            <a:spLocks noGrp="1"/>
          </p:cNvSpPr>
          <p:nvPr>
            <p:ph idx="1"/>
          </p:nvPr>
        </p:nvSpPr>
        <p:spPr/>
        <p:txBody>
          <a:bodyPr>
            <a:normAutofit/>
          </a:bodyPr>
          <a:lstStyle/>
          <a:p>
            <a:r>
              <a:rPr lang="en-US" sz="1400" dirty="0" smtClean="0"/>
              <a:t>In 2011, marijuana was the most commonly used illicit drug, with 18.1 million current users. It was used by 80.5 percent of current illicit drug users. The reason marijuana was the most in 2011 was because many individuals started selling it to make money and it is very easy to get the product. </a:t>
            </a:r>
          </a:p>
          <a:p>
            <a:endParaRPr lang="en-US" sz="1400" dirty="0" smtClean="0"/>
          </a:p>
          <a:p>
            <a:r>
              <a:rPr lang="en-US" sz="1400" dirty="0" smtClean="0"/>
              <a:t>Heroin was first manufactured in 1898 by the Bayer pharmaceutical company of Germany and marketed as a treatment for tuberculosis as well as a remedy for morphine addiction.</a:t>
            </a:r>
          </a:p>
          <a:p>
            <a:endParaRPr lang="en-US" sz="1400" dirty="0" smtClean="0"/>
          </a:p>
          <a:p>
            <a:endParaRPr lang="en-US" sz="1400" dirty="0" smtClean="0"/>
          </a:p>
          <a:p>
            <a:r>
              <a:rPr lang="en-US" sz="1400" dirty="0" smtClean="0"/>
              <a:t>Cocaine comes from the leaves of the coca plant that grows in the Andes Mountains in South America. </a:t>
            </a:r>
          </a:p>
          <a:p>
            <a:endParaRPr lang="en-US" sz="1400" dirty="0" smtClean="0"/>
          </a:p>
          <a:p>
            <a:endParaRPr lang="en-US" sz="1400" dirty="0" smtClean="0"/>
          </a:p>
          <a:p>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normAutofit/>
          </a:bodyPr>
          <a:lstStyle/>
          <a:p>
            <a:r>
              <a:rPr lang="en-US" sz="2400" dirty="0" smtClean="0"/>
              <a:t>Also known as cannabis, marijuana is one of the world’s most easiest drug to get a hold too. </a:t>
            </a:r>
          </a:p>
          <a:p>
            <a:endParaRPr lang="en-US" sz="2400" dirty="0" smtClean="0"/>
          </a:p>
          <a:p>
            <a:r>
              <a:rPr lang="en-US" sz="2400" dirty="0" smtClean="0"/>
              <a:t>  In 1545 the Spanish brought marijuana to the New World. The English introduced it in Jamestown in 1611 where it became a major commercial crop alongside tobacco and was grown as a source of fiber.</a:t>
            </a:r>
            <a:endParaRPr lang="en-US" sz="2400" dirty="0"/>
          </a:p>
        </p:txBody>
      </p:sp>
      <p:pic>
        <p:nvPicPr>
          <p:cNvPr id="24580" name="Picture 4" descr="http://www.marijuanagrowguide.net/images/home/intro.jpg"/>
          <p:cNvPicPr>
            <a:picLocks noChangeAspect="1" noChangeArrowheads="1"/>
          </p:cNvPicPr>
          <p:nvPr/>
        </p:nvPicPr>
        <p:blipFill>
          <a:blip r:embed="rId2" cstate="print"/>
          <a:srcRect/>
          <a:stretch>
            <a:fillRect/>
          </a:stretch>
        </p:blipFill>
        <p:spPr bwMode="auto">
          <a:xfrm>
            <a:off x="6400800" y="4761445"/>
            <a:ext cx="2590800" cy="209655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p:txBody>
          <a:bodyPr>
            <a:normAutofit/>
          </a:bodyPr>
          <a:lstStyle/>
          <a:p>
            <a:r>
              <a:rPr lang="en-US" sz="2000" dirty="0" smtClean="0"/>
              <a:t>Cocaine is a powerfully addictive stimulant drug made from the leaves of the coca plant native to South America. It produces short-term euphoria, energy, and talkativeness in addition to potentially dangerous physical effects like raising heart rate and blood pressure. </a:t>
            </a:r>
            <a:endParaRPr lang="en-US" sz="2000" dirty="0"/>
          </a:p>
        </p:txBody>
      </p:sp>
      <p:pic>
        <p:nvPicPr>
          <p:cNvPr id="22530" name="Picture 2" descr="https://encrypted-tbn0.gstatic.com/images?q=tbn:ANd9GcRTRAc5KY5_Ktdv5Q6Nr6_dQKwVe4rezn0qrlGM1zhtOHQE99T9"/>
          <p:cNvPicPr>
            <a:picLocks noChangeAspect="1" noChangeArrowheads="1"/>
          </p:cNvPicPr>
          <p:nvPr/>
        </p:nvPicPr>
        <p:blipFill>
          <a:blip r:embed="rId2" cstate="print"/>
          <a:srcRect/>
          <a:stretch>
            <a:fillRect/>
          </a:stretch>
        </p:blipFill>
        <p:spPr bwMode="auto">
          <a:xfrm>
            <a:off x="4191000" y="4191000"/>
            <a:ext cx="3200400" cy="2129722"/>
          </a:xfrm>
          <a:prstGeom prst="rect">
            <a:avLst/>
          </a:prstGeom>
          <a:noFill/>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147</TotalTime>
  <Words>809</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Drug Addiction and its effects on Others and Society</vt:lpstr>
      <vt:lpstr>Table Of Contents</vt:lpstr>
      <vt:lpstr>My Goal</vt:lpstr>
      <vt:lpstr>What is an drug addict?</vt:lpstr>
      <vt:lpstr>The Big Three</vt:lpstr>
      <vt:lpstr>Chart</vt:lpstr>
      <vt:lpstr>Modern Drugs</vt:lpstr>
      <vt:lpstr>Marijuana</vt:lpstr>
      <vt:lpstr>Cocaine</vt:lpstr>
      <vt:lpstr>Heroin</vt:lpstr>
      <vt:lpstr>Effects on the Body</vt:lpstr>
      <vt:lpstr>DEA </vt:lpstr>
      <vt:lpstr>Product Overview</vt:lpstr>
      <vt:lpstr>Work Cited</vt:lpstr>
    </vt:vector>
  </TitlesOfParts>
  <Company>Charlotte Mecklenburg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8254850</dc:creator>
  <cp:lastModifiedBy>James</cp:lastModifiedBy>
  <cp:revision>17</cp:revision>
  <dcterms:created xsi:type="dcterms:W3CDTF">2014-03-28T18:37:36Z</dcterms:created>
  <dcterms:modified xsi:type="dcterms:W3CDTF">2014-04-27T23:41:49Z</dcterms:modified>
</cp:coreProperties>
</file>